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308" r:id="rId6"/>
    <p:sldId id="380" r:id="rId7"/>
    <p:sldId id="377" r:id="rId8"/>
    <p:sldId id="356" r:id="rId9"/>
    <p:sldId id="347" r:id="rId10"/>
    <p:sldId id="357" r:id="rId11"/>
    <p:sldId id="435" r:id="rId12"/>
    <p:sldId id="436" r:id="rId13"/>
    <p:sldId id="413" r:id="rId14"/>
    <p:sldId id="406" r:id="rId15"/>
    <p:sldId id="407" r:id="rId16"/>
    <p:sldId id="425" r:id="rId17"/>
    <p:sldId id="426" r:id="rId18"/>
    <p:sldId id="430" r:id="rId19"/>
    <p:sldId id="322" r:id="rId20"/>
    <p:sldId id="339" r:id="rId21"/>
    <p:sldId id="359" r:id="rId22"/>
    <p:sldId id="383" r:id="rId23"/>
    <p:sldId id="384" r:id="rId24"/>
    <p:sldId id="385" r:id="rId25"/>
    <p:sldId id="323" r:id="rId26"/>
    <p:sldId id="334" r:id="rId27"/>
    <p:sldId id="335" r:id="rId28"/>
    <p:sldId id="305" r:id="rId29"/>
  </p:sldIdLst>
  <p:sldSz cx="12192000" cy="6858000"/>
  <p:notesSz cx="6858000" cy="9144000"/>
  <p:embeddedFontLst>
    <p:embeddedFont>
      <p:font typeface="Abril Fatface" panose="02000503000000020003" pitchFamily="2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C17772-124B-0612-2592-5289267D2DFB}" v="1" dt="2024-09-19T09:07:57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 Patra" userId="S::mimo.s.patra@98thpercentile.com::d95f502c-6a79-4e45-8179-891080fcfa86" providerId="AD" clId="Web-{F3C17772-124B-0612-2592-5289267D2DFB}"/>
    <pc:docChg chg="modSld">
      <pc:chgData name="Mimo Patra" userId="S::mimo.s.patra@98thpercentile.com::d95f502c-6a79-4e45-8179-891080fcfa86" providerId="AD" clId="Web-{F3C17772-124B-0612-2592-5289267D2DFB}" dt="2024-09-19T09:07:57.728" v="0" actId="20577"/>
      <pc:docMkLst>
        <pc:docMk/>
      </pc:docMkLst>
      <pc:sldChg chg="modSp">
        <pc:chgData name="Mimo Patra" userId="S::mimo.s.patra@98thpercentile.com::d95f502c-6a79-4e45-8179-891080fcfa86" providerId="AD" clId="Web-{F3C17772-124B-0612-2592-5289267D2DFB}" dt="2024-09-19T09:07:57.728" v="0" actId="20577"/>
        <pc:sldMkLst>
          <pc:docMk/>
          <pc:sldMk cId="0" sldId="256"/>
        </pc:sldMkLst>
        <pc:spChg chg="mod">
          <ac:chgData name="Mimo Patra" userId="S::mimo.s.patra@98thpercentile.com::d95f502c-6a79-4e45-8179-891080fcfa86" providerId="AD" clId="Web-{F3C17772-124B-0612-2592-5289267D2DFB}" dt="2024-09-19T09:07:57.728" v="0" actId="20577"/>
          <ac:spMkLst>
            <pc:docMk/>
            <pc:sldMk cId="0" sldId="256"/>
            <ac:spMk id="892" creationId="{00000000-0000-0000-0000-000000000000}"/>
          </ac:spMkLst>
        </pc:spChg>
      </pc:sldChg>
    </pc:docChg>
  </pc:docChgLst>
  <pc:docChgLst>
    <pc:chgData name="Ujjwal Sharma" userId="S::ujjwal.s.sharma@98thpercentile.com::9d070071-b5c7-4b21-ab91-ec4339ca5e1b" providerId="AD" clId="Web-{5C8452E6-4D8B-9593-D05C-2C957D5BE86A}"/>
    <pc:docChg chg="modSld">
      <pc:chgData name="Ujjwal Sharma" userId="S::ujjwal.s.sharma@98thpercentile.com::9d070071-b5c7-4b21-ab91-ec4339ca5e1b" providerId="AD" clId="Web-{5C8452E6-4D8B-9593-D05C-2C957D5BE86A}" dt="2024-07-22T09:47:43.952" v="1" actId="1076"/>
      <pc:docMkLst>
        <pc:docMk/>
      </pc:docMkLst>
      <pc:sldChg chg="modSp">
        <pc:chgData name="Ujjwal Sharma" userId="S::ujjwal.s.sharma@98thpercentile.com::9d070071-b5c7-4b21-ab91-ec4339ca5e1b" providerId="AD" clId="Web-{5C8452E6-4D8B-9593-D05C-2C957D5BE86A}" dt="2024-07-22T09:47:43.952" v="1" actId="1076"/>
        <pc:sldMkLst>
          <pc:docMk/>
          <pc:sldMk cId="1148222487" sldId="380"/>
        </pc:sldMkLst>
        <pc:picChg chg="mod">
          <ac:chgData name="Ujjwal Sharma" userId="S::ujjwal.s.sharma@98thpercentile.com::9d070071-b5c7-4b21-ab91-ec4339ca5e1b" providerId="AD" clId="Web-{5C8452E6-4D8B-9593-D05C-2C957D5BE86A}" dt="2024-07-22T09:47:43.952" v="1" actId="1076"/>
          <ac:picMkLst>
            <pc:docMk/>
            <pc:sldMk cId="1148222487" sldId="380"/>
            <ac:picMk id="2" creationId="{0D4E69C9-2618-871C-A9E2-5165D3D556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PATRA/OrangeRaggedKey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dnjs.cloudflare.com/ajax/libs/font-awesome/6.0.0-beta3/css/all.min.css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spatra/WorthwhileElegantCustomer#index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info@localbusinessdirectory.co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Review the code till now</a:t>
            </a:r>
          </a:p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Go Green Pathways</a:t>
            </a: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r>
              <a:rPr lang="en-US" dirty="0"/>
              <a:t>     Recap the key points.</a:t>
            </a:r>
          </a:p>
          <a:p>
            <a:pPr>
              <a:buNone/>
            </a:pPr>
            <a:r>
              <a:rPr lang="en-US" dirty="0"/>
              <a:t>     Encourage interactive discussion and exploration of form elements like text inputs, checkboxes, and submit buttons.</a:t>
            </a:r>
          </a:p>
        </p:txBody>
      </p:sp>
    </p:spTree>
    <p:extLst>
      <p:ext uri="{BB962C8B-B14F-4D97-AF65-F5344CB8AC3E}">
        <p14:creationId xmlns:p14="http://schemas.microsoft.com/office/powerpoint/2010/main" val="298774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/>
          </a:p>
          <a:p>
            <a:pPr marL="0" indent="0">
              <a:buNone/>
            </a:pPr>
            <a:r>
              <a:rPr lang="en-US" b="1" dirty="0"/>
              <a:t>   </a:t>
            </a:r>
          </a:p>
          <a:p>
            <a:pPr marL="0" indent="0">
              <a:buNone/>
            </a:pPr>
            <a:r>
              <a:rPr lang="en-US" b="1" dirty="0"/>
              <a:t>Explain Global Styles</a:t>
            </a:r>
            <a:r>
              <a:rPr lang="en-US" dirty="0"/>
              <a:t>:</a:t>
            </a:r>
            <a:endParaRPr lang="en-US"/>
          </a:p>
          <a:p>
            <a:pPr marL="171450" indent="-171450"/>
            <a:r>
              <a:rPr lang="en-US" dirty="0"/>
              <a:t>Explain the importance of global styles for consistency using the universal selector *.</a:t>
            </a:r>
          </a:p>
          <a:p>
            <a:pPr marL="171450" indent="-171450"/>
            <a:r>
              <a:rPr lang="en-US" dirty="0"/>
              <a:t>Discuss the use of flex and justify content to arrange nav elements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 header: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body:</a:t>
            </a:r>
            <a:r>
              <a:rPr lang="en-US" dirty="0"/>
              <a:t> This sets the overall styling for the body of the document.</a:t>
            </a:r>
          </a:p>
          <a:p>
            <a:r>
              <a:rPr lang="en-US" dirty="0"/>
              <a:t>font-family: 'Arial', sans-serif;: Uses Arial font with a fallback to sans-serif.</a:t>
            </a:r>
          </a:p>
          <a:p>
            <a:r>
              <a:rPr lang="en-US" dirty="0"/>
              <a:t>margin: 0;: Removes any default margin.</a:t>
            </a:r>
          </a:p>
          <a:p>
            <a:r>
              <a:rPr lang="en-US" dirty="0"/>
              <a:t>padding: 0;: Removes any default padding.</a:t>
            </a:r>
          </a:p>
          <a:p>
            <a:r>
              <a:rPr lang="en-US" dirty="0"/>
              <a:t>background-color: #f4f4f4;: Sets a light gray background color.</a:t>
            </a:r>
          </a:p>
          <a:p>
            <a:r>
              <a:rPr lang="en-US" dirty="0"/>
              <a:t>color: #333;: Sets the text color to a dark gray.</a:t>
            </a:r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header:</a:t>
            </a:r>
            <a:r>
              <a:rPr lang="en-US" dirty="0"/>
              <a:t> Styles the header area.</a:t>
            </a:r>
          </a:p>
          <a:p>
            <a:pPr marL="171450" indent="-171450"/>
            <a:r>
              <a:rPr lang="en-US" dirty="0"/>
              <a:t>background-color: #000;: Sets the background color to black.</a:t>
            </a:r>
          </a:p>
          <a:p>
            <a:pPr marL="171450" indent="-171450"/>
            <a:r>
              <a:rPr lang="en-US" dirty="0"/>
              <a:t>padding: 10px 0;: Adds padding on the top and bottom.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r>
              <a:rPr lang="en-US" b="1" dirty="0"/>
              <a:t>nav:</a:t>
            </a:r>
            <a:r>
              <a:rPr lang="en-US" dirty="0"/>
              <a:t> Styles the navigation bar.</a:t>
            </a:r>
          </a:p>
          <a:p>
            <a:r>
              <a:rPr lang="en-US" dirty="0"/>
              <a:t>max-width: 1200px;: Limits the maximum width to 1200 pixels.</a:t>
            </a:r>
          </a:p>
          <a:p>
            <a:r>
              <a:rPr lang="en-US" dirty="0"/>
              <a:t>margin: 0 auto;: Centers the navigation bar within the header.</a:t>
            </a:r>
          </a:p>
          <a:p>
            <a:r>
              <a:rPr lang="en-US" dirty="0"/>
              <a:t>display: flex;: Uses flexbox for layout.</a:t>
            </a:r>
          </a:p>
          <a:p>
            <a:r>
              <a:rPr lang="en-US" dirty="0"/>
              <a:t>justify-content: space-between;: Distributes space evenly between elements.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67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for styling the </a:t>
            </a:r>
            <a:r>
              <a:rPr lang="en-US" dirty="0" err="1"/>
              <a:t>ul</a:t>
            </a:r>
            <a:r>
              <a:rPr lang="en-US" dirty="0"/>
              <a:t>, li items and applying hover effect.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Code Explanation: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nav </a:t>
            </a:r>
            <a:r>
              <a:rPr lang="en-US" b="1" err="1"/>
              <a:t>ul</a:t>
            </a:r>
            <a:r>
              <a:rPr lang="en-US" b="1" dirty="0"/>
              <a:t>:</a:t>
            </a:r>
            <a:r>
              <a:rPr lang="en-US" dirty="0"/>
              <a:t> Styles the unordered list in the navigation bar.</a:t>
            </a:r>
          </a:p>
          <a:p>
            <a:r>
              <a:rPr lang="en-US" dirty="0"/>
              <a:t>list-style: none;: Removes default list bullets.</a:t>
            </a:r>
          </a:p>
          <a:p>
            <a:r>
              <a:rPr lang="en-US" dirty="0"/>
              <a:t>padding: 0;: Removes default padding.</a:t>
            </a:r>
          </a:p>
          <a:p>
            <a:r>
              <a:rPr lang="en-US" dirty="0"/>
              <a:t>margin: 0;: Removes default margin.</a:t>
            </a:r>
          </a:p>
          <a:p>
            <a:r>
              <a:rPr lang="en-US" dirty="0"/>
              <a:t>display: flex;: Uses flexbox for horizontal layout.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nav </a:t>
            </a:r>
            <a:r>
              <a:rPr lang="en-US" b="1" dirty="0" err="1"/>
              <a:t>ul</a:t>
            </a:r>
            <a:r>
              <a:rPr lang="en-US" b="1" dirty="0"/>
              <a:t> li:</a:t>
            </a:r>
            <a:r>
              <a:rPr lang="en-US" dirty="0"/>
              <a:t> Styles the list items in the navigation bar.</a:t>
            </a:r>
          </a:p>
          <a:p>
            <a:pPr marL="171450" indent="-171450"/>
            <a:r>
              <a:rPr lang="en-US" dirty="0"/>
              <a:t>margin: 0 15px;: Adds horizontal margin between items.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r>
              <a:rPr lang="en-US" b="1" dirty="0"/>
              <a:t>nav </a:t>
            </a:r>
            <a:r>
              <a:rPr lang="en-US" b="1" dirty="0" err="1"/>
              <a:t>ul</a:t>
            </a:r>
            <a:r>
              <a:rPr lang="en-US" b="1" dirty="0"/>
              <a:t> li a:</a:t>
            </a:r>
            <a:r>
              <a:rPr lang="en-US" dirty="0"/>
              <a:t> Styles the links in the navigation bar.</a:t>
            </a:r>
          </a:p>
          <a:p>
            <a:r>
              <a:rPr lang="en-US" dirty="0"/>
              <a:t>color: white;: Sets the text color to white.</a:t>
            </a:r>
          </a:p>
          <a:p>
            <a:r>
              <a:rPr lang="en-US" dirty="0"/>
              <a:t>text-decoration: none;: Removes the underline from links.</a:t>
            </a:r>
          </a:p>
          <a:p>
            <a:r>
              <a:rPr lang="en-US" dirty="0"/>
              <a:t>font-weight: bold;: Makes the text bold.</a:t>
            </a:r>
          </a:p>
          <a:p>
            <a:r>
              <a:rPr lang="en-US" dirty="0"/>
              <a:t>display: flex;: Uses flexbox for horizontal layout.</a:t>
            </a:r>
          </a:p>
          <a:p>
            <a:r>
              <a:rPr lang="en-US" dirty="0"/>
              <a:t>align-items: center;: Vertically centers the link content.</a:t>
            </a:r>
          </a:p>
          <a:p>
            <a:r>
              <a:rPr lang="en-US" dirty="0"/>
              <a:t>padding: 10px;: Adds padding around the links.</a:t>
            </a:r>
          </a:p>
          <a:p>
            <a:r>
              <a:rPr lang="en-US" dirty="0"/>
              <a:t>transition: background-color 0.3s, color 0.3s;: Adds a transition effect for background and text color changes.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nav </a:t>
            </a:r>
            <a:r>
              <a:rPr lang="en-US" b="1" dirty="0" err="1"/>
              <a:t>ul</a:t>
            </a:r>
            <a:r>
              <a:rPr lang="en-US" b="1" dirty="0"/>
              <a:t> li a </a:t>
            </a:r>
            <a:r>
              <a:rPr lang="en-US" b="1" dirty="0" err="1"/>
              <a:t>i</a:t>
            </a:r>
            <a:r>
              <a:rPr lang="en-US" b="1" dirty="0"/>
              <a:t>:</a:t>
            </a:r>
            <a:r>
              <a:rPr lang="en-US" dirty="0"/>
              <a:t> Styles the icons within the links.</a:t>
            </a:r>
          </a:p>
          <a:p>
            <a:pPr marL="171450" indent="-171450"/>
            <a:r>
              <a:rPr lang="en-US" dirty="0"/>
              <a:t>margin-right: 8px;: Adds right margin to separate the icon from the text.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    </a:t>
            </a:r>
            <a:r>
              <a:rPr lang="en-US" b="1" dirty="0"/>
              <a:t>nav </a:t>
            </a:r>
            <a:r>
              <a:rPr lang="en-US" b="1" dirty="0" err="1"/>
              <a:t>ul</a:t>
            </a:r>
            <a:r>
              <a:rPr lang="en-US" b="1" dirty="0"/>
              <a:t> li </a:t>
            </a:r>
            <a:r>
              <a:rPr lang="en-US" b="1" dirty="0" err="1"/>
              <a:t>a:hover</a:t>
            </a:r>
            <a:r>
              <a:rPr lang="en-US" b="1" dirty="0"/>
              <a:t>:</a:t>
            </a:r>
            <a:r>
              <a:rPr lang="en-US" dirty="0"/>
              <a:t> Styles the hover state for links.</a:t>
            </a:r>
          </a:p>
          <a:p>
            <a:pPr marL="171450" indent="-171450"/>
            <a:r>
              <a:rPr lang="en-US" dirty="0"/>
              <a:t>color: #ffd700;: Changes text color to gold.</a:t>
            </a:r>
          </a:p>
          <a:p>
            <a:pPr marL="171450" indent="-171450"/>
            <a:r>
              <a:rPr lang="en-US" dirty="0"/>
              <a:t>border-radius: 4px;: Adds rounded corners.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6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for styling the sections.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Title Styles: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section:</a:t>
            </a:r>
            <a:r>
              <a:rPr lang="en-US" dirty="0"/>
              <a:t> Styles all section elements.</a:t>
            </a:r>
          </a:p>
          <a:p>
            <a:pPr marL="171450" indent="-171450"/>
            <a:r>
              <a:rPr lang="en-US" dirty="0"/>
              <a:t>padding: 50px 20px;: Adds padding inside the sections.</a:t>
            </a:r>
          </a:p>
          <a:p>
            <a:pPr marL="171450" indent="-171450"/>
            <a:r>
              <a:rPr lang="en-US" dirty="0"/>
              <a:t>max-width: 1200px;: Limits the maximum width to 1200 pixels.</a:t>
            </a:r>
          </a:p>
          <a:p>
            <a:pPr marL="171450" indent="-171450"/>
            <a:r>
              <a:rPr lang="en-US" dirty="0"/>
              <a:t>margin: 20px auto;: Adds vertical margin and centers the sections.</a:t>
            </a:r>
          </a:p>
          <a:p>
            <a:pPr marL="171450" indent="-171450"/>
            <a:r>
              <a:rPr lang="en-US" dirty="0"/>
              <a:t>background-color: white;: Sets the background color to white.</a:t>
            </a:r>
          </a:p>
          <a:p>
            <a:pPr marL="171450" indent="-171450"/>
            <a:r>
              <a:rPr lang="en-US" dirty="0"/>
              <a:t>box-shadow: 0 4px 8px </a:t>
            </a:r>
            <a:r>
              <a:rPr lang="en-US" dirty="0" err="1"/>
              <a:t>rgba</a:t>
            </a:r>
            <a:r>
              <a:rPr lang="en-US" dirty="0"/>
              <a:t>(0, 0, 0, 0.1);: Adds a shadow effect.</a:t>
            </a:r>
          </a:p>
          <a:p>
            <a:pPr marL="171450" indent="-171450"/>
            <a:r>
              <a:rPr lang="en-US" dirty="0"/>
              <a:t>border-radius: 8px;: Adds rounded corners.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r>
              <a:rPr lang="en-US" b="1" dirty="0"/>
              <a:t>section h1, section h2</a:t>
            </a:r>
            <a:r>
              <a:rPr lang="en-US" dirty="0"/>
              <a:t>: Styles the headings within sections.</a:t>
            </a:r>
          </a:p>
          <a:p>
            <a:r>
              <a:rPr lang="en-US" dirty="0"/>
              <a:t>text-align: center;: Centers the text.</a:t>
            </a:r>
          </a:p>
          <a:p>
            <a:r>
              <a:rPr lang="en-US" dirty="0"/>
              <a:t>color: #444;: Sets the text color to dark gray.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#home:</a:t>
            </a:r>
            <a:r>
              <a:rPr lang="en-US" dirty="0"/>
              <a:t> Styles the home section.</a:t>
            </a:r>
          </a:p>
          <a:p>
            <a:pPr marL="171450" indent="-171450"/>
            <a:r>
              <a:rPr lang="en-US" dirty="0"/>
              <a:t>background-color: #e7f0f8;: Sets a light blue background color.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r>
              <a:rPr lang="en-US" b="1" dirty="0"/>
              <a:t>#services:</a:t>
            </a:r>
            <a:r>
              <a:rPr lang="en-US" dirty="0"/>
              <a:t> Styles the services section.</a:t>
            </a:r>
          </a:p>
          <a:p>
            <a:r>
              <a:rPr lang="en-US" dirty="0"/>
              <a:t>background-color: #d0e7f8;: Sets a slightly darker light blue background color.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#about:</a:t>
            </a:r>
            <a:r>
              <a:rPr lang="en-US" dirty="0"/>
              <a:t> Styles the about section.</a:t>
            </a:r>
          </a:p>
          <a:p>
            <a:pPr marL="171450" indent="-171450"/>
            <a:r>
              <a:rPr lang="en-US" dirty="0"/>
              <a:t>background-color: #b8dff8;: Sets a moderate light blue background color.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r>
              <a:rPr lang="en-US" b="1" dirty="0"/>
              <a:t>#contact:</a:t>
            </a:r>
            <a:r>
              <a:rPr lang="en-US" dirty="0"/>
              <a:t> Styles the contact section.</a:t>
            </a:r>
          </a:p>
          <a:p>
            <a:r>
              <a:rPr lang="en-US" dirty="0"/>
              <a:t>background-color: #a0d7f8;: Sets a darker light blue background color.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 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36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to style service card and make it interactive.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Service Cards: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r>
              <a:rPr lang="en-US" b="1" dirty="0"/>
              <a:t>#services .service-cards:</a:t>
            </a:r>
            <a:r>
              <a:rPr lang="en-US" dirty="0"/>
              <a:t> Styles the container for service cards.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display: flex;: Uses flexbox for layout.</a:t>
            </a:r>
          </a:p>
          <a:p>
            <a:r>
              <a:rPr lang="en-US" dirty="0"/>
              <a:t>justify-content: space-around;: Distributes space evenly between cards.</a:t>
            </a:r>
          </a:p>
          <a:p>
            <a:r>
              <a:rPr lang="en-US" dirty="0"/>
              <a:t>flex-wrap: wrap;: Allows cards to wrap onto multiple lines.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#services .service-card:</a:t>
            </a:r>
            <a:r>
              <a:rPr lang="en-US" dirty="0"/>
              <a:t> Styles individual service cards.</a:t>
            </a:r>
          </a:p>
          <a:p>
            <a:pPr>
              <a:buNone/>
            </a:pPr>
            <a:endParaRPr lang="en-US" dirty="0"/>
          </a:p>
          <a:p>
            <a:pPr marL="171450" indent="-171450"/>
            <a:r>
              <a:rPr lang="en-US" dirty="0"/>
              <a:t>background-color: #fff;: Sets the background color to white.</a:t>
            </a:r>
          </a:p>
          <a:p>
            <a:pPr marL="171450" indent="-171450"/>
            <a:r>
              <a:rPr lang="en-US" dirty="0"/>
              <a:t>padding: 20px;: Adds padding inside the cards.</a:t>
            </a:r>
          </a:p>
          <a:p>
            <a:pPr marL="171450" indent="-171450"/>
            <a:r>
              <a:rPr lang="en-US" dirty="0"/>
              <a:t>margin: 10px;: Adds margin around the cards.</a:t>
            </a:r>
          </a:p>
          <a:p>
            <a:pPr marL="171450" indent="-171450"/>
            <a:r>
              <a:rPr lang="en-US" dirty="0"/>
              <a:t>border-radius: 8px;: Adds rounded corners.</a:t>
            </a:r>
          </a:p>
          <a:p>
            <a:pPr marL="171450" indent="-171450"/>
            <a:r>
              <a:rPr lang="en-US" dirty="0"/>
              <a:t>box-shadow: 0 4px 8px </a:t>
            </a:r>
            <a:r>
              <a:rPr lang="en-US" dirty="0" err="1"/>
              <a:t>rgba</a:t>
            </a:r>
            <a:r>
              <a:rPr lang="en-US" dirty="0"/>
              <a:t>(0, 0, 0, 0.1);: Adds a shadow effect.</a:t>
            </a:r>
          </a:p>
          <a:p>
            <a:pPr marL="171450" indent="-171450"/>
            <a:r>
              <a:rPr lang="en-US" dirty="0"/>
              <a:t>text-align: center;: Centers the text inside the cards.</a:t>
            </a:r>
          </a:p>
          <a:p>
            <a:pPr marL="171450" indent="-171450"/>
            <a:r>
              <a:rPr lang="en-US" dirty="0"/>
              <a:t>flex: 1;: Allows the cards to grow and shrink.</a:t>
            </a:r>
          </a:p>
          <a:p>
            <a:pPr marL="171450" indent="-171450"/>
            <a:r>
              <a:rPr lang="en-US" dirty="0"/>
              <a:t>min-width: 250px;: Sets the minimum width to 250 pixels.</a:t>
            </a:r>
          </a:p>
          <a:p>
            <a:pPr marL="171450" indent="-171450"/>
            <a:r>
              <a:rPr lang="en-US" dirty="0"/>
              <a:t>max-width: 300px;: Sets the maximum width to 300 pixels.</a:t>
            </a:r>
          </a:p>
          <a:p>
            <a:pPr marL="171450" indent="-171450"/>
            <a:r>
              <a:rPr lang="en-US" dirty="0"/>
              <a:t>transition: transform 0.3s, box-shadow 0.3s;: Adds transition effects.</a:t>
            </a:r>
          </a:p>
          <a:p>
            <a:pPr marL="171450" indent="-171450"/>
            <a:r>
              <a:rPr lang="en-US" dirty="0"/>
              <a:t>cursor: pointer;: Changes the cursor to a pointer on hover.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25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Service Card </a:t>
            </a:r>
            <a:r>
              <a:rPr lang="en-US" dirty="0" err="1"/>
              <a:t>Css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#services .service-card </a:t>
            </a:r>
            <a:r>
              <a:rPr lang="en-US" b="1" dirty="0" err="1"/>
              <a:t>i</a:t>
            </a:r>
            <a:r>
              <a:rPr lang="en-US" b="1" dirty="0"/>
              <a:t>:</a:t>
            </a:r>
            <a:r>
              <a:rPr lang="en-US" dirty="0"/>
              <a:t> Styles the icons in the service cards.</a:t>
            </a:r>
          </a:p>
          <a:p>
            <a:pPr marL="171450" indent="-171450"/>
            <a:r>
              <a:rPr lang="en-US" dirty="0"/>
              <a:t>font-size: 2em;: Sets the font size to 2em.</a:t>
            </a:r>
          </a:p>
          <a:p>
            <a:pPr marL="171450" indent="-171450"/>
            <a:r>
              <a:rPr lang="en-US" dirty="0"/>
              <a:t>color: #3498db;: Sets the icon color to blue.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r>
              <a:rPr lang="en-US" b="1" dirty="0"/>
              <a:t>#services .service-card h3:</a:t>
            </a:r>
            <a:r>
              <a:rPr lang="en-US" dirty="0"/>
              <a:t> Styles the headings in the service cards.</a:t>
            </a:r>
          </a:p>
          <a:p>
            <a:r>
              <a:rPr lang="en-US" dirty="0"/>
              <a:t>margin: 15px 0 10px;: Adds vertical margin around the headings.</a:t>
            </a:r>
          </a:p>
          <a:p>
            <a:r>
              <a:rPr lang="en-US" dirty="0"/>
              <a:t>color: #444;: Sets the text color to dark gray.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#services .service-card p:</a:t>
            </a:r>
            <a:r>
              <a:rPr lang="en-US" dirty="0"/>
              <a:t> Styles the paragraphs in the service cards.</a:t>
            </a:r>
          </a:p>
          <a:p>
            <a:pPr marL="171450" indent="-171450"/>
            <a:r>
              <a:rPr lang="en-US" dirty="0"/>
              <a:t>color: #666;: Sets the text color to gray.</a:t>
            </a:r>
          </a:p>
          <a:p>
            <a:pPr marL="171450" indent="-171450"/>
            <a:endParaRPr lang="en-US" dirty="0"/>
          </a:p>
          <a:p>
            <a:pPr>
              <a:buNone/>
            </a:pPr>
            <a:r>
              <a:rPr lang="en-US" b="1" dirty="0"/>
              <a:t>#services .</a:t>
            </a:r>
            <a:r>
              <a:rPr lang="en-US" b="1" dirty="0" err="1"/>
              <a:t>service-card:hover</a:t>
            </a:r>
            <a:r>
              <a:rPr lang="en-US" b="1" dirty="0"/>
              <a:t>:</a:t>
            </a:r>
            <a:r>
              <a:rPr lang="en-US" dirty="0"/>
              <a:t> Styles the hover state for service cards.</a:t>
            </a:r>
          </a:p>
          <a:p>
            <a:pPr marL="171450" indent="-171450"/>
            <a:r>
              <a:rPr lang="en-US" dirty="0"/>
              <a:t>transform: </a:t>
            </a:r>
            <a:r>
              <a:rPr lang="en-US" dirty="0" err="1"/>
              <a:t>translateY</a:t>
            </a:r>
            <a:r>
              <a:rPr lang="en-US" dirty="0"/>
              <a:t>(-10px);: Moves the card up on hover.</a:t>
            </a:r>
          </a:p>
          <a:p>
            <a:pPr marL="171450" indent="-171450"/>
            <a:r>
              <a:rPr lang="en-US" dirty="0"/>
              <a:t>box-shadow: 0 8px 16px </a:t>
            </a:r>
            <a:r>
              <a:rPr lang="en-US" dirty="0" err="1"/>
              <a:t>rgba</a:t>
            </a:r>
            <a:r>
              <a:rPr lang="en-US" dirty="0"/>
              <a:t>(0, 0, 0, 0.2);: Adds a stronger shadow effect on hover.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94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"Students' Activity"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Students will learn how to collaboratively add a new section to a web page and update the navigation bar accordingly. They will personalize the final web page by working together and sharing their code.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/>
              <a:t>Divide students into small groups.</a:t>
            </a:r>
          </a:p>
          <a:p>
            <a:pPr marL="171450" indent="-171450"/>
            <a:r>
              <a:rPr lang="en-US" dirty="0"/>
              <a:t>Instruct each group to:</a:t>
            </a:r>
          </a:p>
          <a:p>
            <a:pPr marL="171450" indent="-171450"/>
            <a:r>
              <a:rPr lang="en-US" dirty="0"/>
              <a:t>Add the new section to their HTML file.</a:t>
            </a:r>
          </a:p>
          <a:p>
            <a:pPr marL="171450" indent="-171450"/>
            <a:r>
              <a:rPr lang="en-US" dirty="0"/>
              <a:t>Update the navigation bar to include a link to the new section.</a:t>
            </a:r>
          </a:p>
          <a:p>
            <a:pPr marL="171450" indent="-171450"/>
            <a:r>
              <a:rPr lang="en-US" dirty="0"/>
              <a:t>Personalize the new section with their own content and styling.</a:t>
            </a:r>
          </a:p>
          <a:p>
            <a:pPr marL="171450" indent="-171450"/>
            <a:r>
              <a:rPr lang="en-US" dirty="0"/>
              <a:t>Encourage students to share their code with group members and collaborate on the final design.</a:t>
            </a:r>
          </a:p>
          <a:p>
            <a:pPr marL="171450" indent="-171450"/>
            <a:r>
              <a:rPr lang="en-US" dirty="0"/>
              <a:t>provide assistance and answer questions.</a:t>
            </a:r>
          </a:p>
          <a:p>
            <a:pPr marL="0" indent="0">
              <a:buNone/>
            </a:pPr>
            <a:endParaRPr lang="en-US" b="1" dirty="0"/>
          </a:p>
          <a:p>
            <a:pPr marL="171450" indent="-171450"/>
            <a:endParaRPr lang="en-US" dirty="0"/>
          </a:p>
          <a:p>
            <a:pPr marL="171450" indent="-171450"/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Explain how to save and share projects on </a:t>
            </a:r>
            <a:r>
              <a:rPr lang="en-US" dirty="0" err="1"/>
              <a:t>Replit</a:t>
            </a:r>
            <a:r>
              <a:rPr lang="en-US" dirty="0"/>
              <a:t>, including the options for collaboration.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Emphasize the importance of sharing projects for feedback and collaboration.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50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B) To help users navigate to different sections of the website</a:t>
            </a:r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B) &lt;nav&gt;</a:t>
            </a:r>
          </a:p>
        </p:txBody>
      </p:sp>
    </p:spTree>
    <p:extLst>
      <p:ext uri="{BB962C8B-B14F-4D97-AF65-F5344CB8AC3E}">
        <p14:creationId xmlns:p14="http://schemas.microsoft.com/office/powerpoint/2010/main" val="206479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AutoNum type="arabicPeriod"/>
            </a:pPr>
            <a:r>
              <a:rPr lang="en-US" dirty="0"/>
              <a:t>Review the previous lesson on Go Green Website .</a:t>
            </a:r>
          </a:p>
          <a:p>
            <a:pPr>
              <a:buAutoNum type="arabicPeriod"/>
            </a:pPr>
            <a:r>
              <a:rPr lang="en-US"/>
              <a:t>Introduce the new topic: Navigation.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Review Previous Concepts (3 minutes):</a:t>
            </a:r>
            <a:endParaRPr lang="en-US" dirty="0"/>
          </a:p>
          <a:p>
            <a:pPr marL="171450" indent="-171450">
              <a:buAutoNum type="arabicPeriod"/>
            </a:pPr>
            <a:r>
              <a:rPr lang="en-US"/>
              <a:t>Begin with a quick review of the previous lesson, focusing on scroll animations, making a webpage scrollable, the hero section, and hover effects.</a:t>
            </a:r>
          </a:p>
          <a:p>
            <a:pPr marL="171450" indent="-171450">
              <a:buAutoNum type="arabicPeriod"/>
            </a:pPr>
            <a:r>
              <a:rPr lang="en-US"/>
              <a:t>Ask students to share their experiences and any challenges they faced.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Introduce today's topic: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 </a:t>
            </a:r>
            <a:r>
              <a:rPr lang="en-US" b="1" dirty="0"/>
              <a:t>Navigation Bar (2 min):</a:t>
            </a:r>
          </a:p>
          <a:p>
            <a:pPr marL="171450" indent="-171450">
              <a:buAutoNum type="arabicPeriod"/>
            </a:pPr>
            <a:r>
              <a:rPr lang="en-US"/>
              <a:t>Explain the purpose of a navigation bar and its importance in website design.</a:t>
            </a:r>
          </a:p>
          <a:p>
            <a:pPr marL="171450" indent="-171450">
              <a:buAutoNum type="arabicPeriod"/>
            </a:pPr>
            <a:r>
              <a:rPr lang="en-US"/>
              <a:t>Show examples of different types of navbars from popular websites.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 </a:t>
            </a:r>
            <a:r>
              <a:rPr lang="en-US" dirty="0"/>
              <a:t>C) Links to a section with the ID "services" on the same page</a:t>
            </a:r>
          </a:p>
        </p:txBody>
      </p:sp>
    </p:spTree>
    <p:extLst>
      <p:ext uri="{BB962C8B-B14F-4D97-AF65-F5344CB8AC3E}">
        <p14:creationId xmlns:p14="http://schemas.microsoft.com/office/powerpoint/2010/main" val="3436130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B) border-radius</a:t>
            </a:r>
          </a:p>
        </p:txBody>
      </p:sp>
    </p:spTree>
    <p:extLst>
      <p:ext uri="{BB962C8B-B14F-4D97-AF65-F5344CB8AC3E}">
        <p14:creationId xmlns:p14="http://schemas.microsoft.com/office/powerpoint/2010/main" val="2905400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Summarize the key learnings from the lesson.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Ask students to tell something on each of the topics</a:t>
            </a:r>
          </a:p>
          <a:p>
            <a:pPr marL="0" indent="0">
              <a:buNone/>
            </a:pPr>
            <a:r>
              <a:rPr lang="en-US" dirty="0"/>
              <a:t>    </a:t>
            </a:r>
          </a:p>
          <a:p>
            <a:pPr marL="0" indent="0">
              <a:buNone/>
            </a:pPr>
            <a:r>
              <a:rPr lang="en-US" dirty="0"/>
              <a:t>    </a:t>
            </a:r>
            <a:r>
              <a:rPr lang="en-US" b="1" dirty="0"/>
              <a:t>Teacher Notes: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HTML Tags</a:t>
            </a:r>
            <a:r>
              <a:rPr lang="en-US" dirty="0"/>
              <a:t>: Elements used to structure the content on a webpage.</a:t>
            </a:r>
          </a:p>
          <a:p>
            <a:r>
              <a:rPr lang="en-US" b="1"/>
              <a:t>CSS Properties</a:t>
            </a:r>
            <a:r>
              <a:rPr lang="en-US"/>
              <a:t>: Attributes used to style HTML elements and control their appearance.</a:t>
            </a:r>
          </a:p>
          <a:p>
            <a:r>
              <a:rPr lang="en-US" b="1" dirty="0"/>
              <a:t>Navigation Bar</a:t>
            </a:r>
            <a:r>
              <a:rPr lang="en-US" dirty="0"/>
              <a:t>: A crucial part of a website that helps users navigate between different sections.</a:t>
            </a:r>
          </a:p>
          <a:p>
            <a:r>
              <a:rPr lang="en-US" b="1" dirty="0"/>
              <a:t>Responsive Design</a:t>
            </a:r>
            <a:r>
              <a:rPr lang="en-US" dirty="0"/>
              <a:t>: Ensuring that the webpage looks good and functions well on all devices.</a:t>
            </a:r>
          </a:p>
          <a:p>
            <a:r>
              <a:rPr lang="en-US" b="1" dirty="0"/>
              <a:t>Flexbox</a:t>
            </a:r>
            <a:r>
              <a:rPr lang="en-US" dirty="0"/>
              <a:t>: A CSS layout module that makes it easier to design flexible and responsive layout structures.</a:t>
            </a:r>
          </a:p>
          <a:p>
            <a:r>
              <a:rPr lang="en-US" b="1" dirty="0"/>
              <a:t>Icons</a:t>
            </a:r>
            <a:r>
              <a:rPr lang="en-US" dirty="0"/>
              <a:t>: Visual elements added to enhance the user interface, often implemented using Font Awesome.</a:t>
            </a:r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</a:t>
            </a:r>
            <a:r>
              <a:rPr lang="en-US" dirty="0"/>
              <a:t>: Instruct the student to create the website.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Sections to Create:</a:t>
            </a:r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b="1" dirty="0"/>
              <a:t>Gallery Section</a:t>
            </a:r>
            <a:endParaRPr lang="en-US" dirty="0"/>
          </a:p>
          <a:p>
            <a:pPr marL="1085850" lvl="1" indent="-171450"/>
            <a:r>
              <a:rPr lang="en-US" dirty="0"/>
              <a:t>Display a collection of images in a grid layout.</a:t>
            </a:r>
          </a:p>
          <a:p>
            <a:pPr marL="1085850" lvl="1" indent="-171450"/>
            <a:r>
              <a:rPr lang="en-US" dirty="0"/>
              <a:t>Add hover effects for interactivity.</a:t>
            </a:r>
          </a:p>
          <a:p>
            <a:pPr marL="171450" indent="-171450"/>
            <a:r>
              <a:rPr lang="en-US" b="1" dirty="0"/>
              <a:t>Blog Section</a:t>
            </a:r>
            <a:endParaRPr lang="en-US" dirty="0"/>
          </a:p>
          <a:p>
            <a:pPr marL="1085850" lvl="1" indent="-171450"/>
            <a:r>
              <a:rPr lang="en-US" dirty="0"/>
              <a:t>Include posts with a title, date, author, and short description.</a:t>
            </a:r>
          </a:p>
          <a:p>
            <a:pPr marL="1085850" lvl="1" indent="-171450"/>
            <a:r>
              <a:rPr lang="en-US" dirty="0"/>
              <a:t>Style the posts to be visually appealing.</a:t>
            </a:r>
          </a:p>
          <a:p>
            <a:pPr marL="171450" indent="-171450"/>
            <a:r>
              <a:rPr lang="en-US" b="1" dirty="0"/>
              <a:t>Testimonials Section</a:t>
            </a:r>
            <a:endParaRPr lang="en-US" dirty="0"/>
          </a:p>
          <a:p>
            <a:pPr marL="1085850" lvl="1" indent="-171450"/>
            <a:r>
              <a:rPr lang="en-US" dirty="0"/>
              <a:t>Show customer testimonials in card format.</a:t>
            </a:r>
          </a:p>
          <a:p>
            <a:pPr marL="1085850" lvl="1" indent="-171450"/>
            <a:r>
              <a:rPr lang="en-US" dirty="0"/>
              <a:t>Include names and feedback, with hover effects on cards.</a:t>
            </a:r>
          </a:p>
          <a:p>
            <a:pPr marL="171450" indent="-171450"/>
            <a:r>
              <a:rPr lang="en-US" b="1" dirty="0"/>
              <a:t>Contact Section</a:t>
            </a:r>
            <a:endParaRPr lang="en-US" dirty="0"/>
          </a:p>
          <a:p>
            <a:pPr marL="1085850" lvl="1" indent="-171450"/>
            <a:r>
              <a:rPr lang="en-US" dirty="0"/>
              <a:t>Create a contact form with fields for name, email, subject, and message.</a:t>
            </a:r>
          </a:p>
          <a:p>
            <a:pPr marL="1085850" lvl="1" indent="-171450"/>
            <a:r>
              <a:rPr lang="en-US" dirty="0"/>
              <a:t>Style the form to match the website theme.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08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 : </a:t>
            </a:r>
            <a:r>
              <a:rPr lang="en-US" dirty="0"/>
              <a:t>I am the </a:t>
            </a:r>
            <a:r>
              <a:rPr lang="en-US" b="1" dirty="0"/>
              <a:t>navigation bar (navbar)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 marL="171450" indent="-171450"/>
            <a:r>
              <a:rPr lang="en-US" dirty="0"/>
              <a:t>Present the riddle to the class.</a:t>
            </a:r>
          </a:p>
          <a:p>
            <a:pPr marL="171450" indent="-171450"/>
            <a:r>
              <a:rPr lang="en-US" dirty="0"/>
              <a:t>Encourage students to think about elements of web design and navigation.</a:t>
            </a:r>
          </a:p>
          <a:p>
            <a:pPr marL="171450" indent="-171450"/>
            <a:r>
              <a:rPr lang="en-US" dirty="0"/>
              <a:t>Read the riddle aloud and display it on the board or screen.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694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Introduce the concept of navigation and hero sections in web design.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 marL="171450" indent="-171450"/>
            <a:r>
              <a:rPr lang="en-US" b="1" dirty="0"/>
              <a:t>Introduction to Navigation: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/>
              <a:t>Introduction to Navigation (2 minutes)</a:t>
            </a:r>
            <a:endParaRPr lang="en-US" dirty="0"/>
          </a:p>
          <a:p>
            <a:endParaRPr lang="en-US" dirty="0"/>
          </a:p>
          <a:p>
            <a:r>
              <a:rPr lang="en-US" dirty="0"/>
              <a:t>Begin by explaining the importance of navigation on a website.</a:t>
            </a:r>
          </a:p>
          <a:p>
            <a:r>
              <a:rPr lang="en-US" dirty="0"/>
              <a:t>Use the image to show an example of a navigation bar.</a:t>
            </a:r>
          </a:p>
          <a:p>
            <a:r>
              <a:rPr lang="en-US" dirty="0"/>
              <a:t>Discuss how a navigation bar helps users find information quickly and easily.</a:t>
            </a:r>
          </a:p>
          <a:p>
            <a:pPr marL="158750" indent="0">
              <a:buNone/>
            </a:pPr>
            <a:r>
              <a:rPr lang="en-US" b="1"/>
              <a:t>Components of a Navigation Bar (2 minutes)</a:t>
            </a:r>
            <a:endParaRPr lang="en-US"/>
          </a:p>
          <a:p>
            <a:endParaRPr lang="en-US" dirty="0"/>
          </a:p>
          <a:p>
            <a:r>
              <a:rPr lang="en-US" dirty="0"/>
              <a:t>Describe the key components of a navigation bar:</a:t>
            </a:r>
          </a:p>
          <a:p>
            <a:pPr lvl="1"/>
            <a:r>
              <a:rPr lang="en-US" dirty="0"/>
              <a:t>Logo: Represents the brand or website name.</a:t>
            </a:r>
          </a:p>
          <a:p>
            <a:pPr lvl="1"/>
            <a:r>
              <a:rPr lang="en-US" dirty="0"/>
              <a:t>Home Link: Takes users back to the homepage.</a:t>
            </a:r>
          </a:p>
          <a:p>
            <a:pPr lvl="1"/>
            <a:r>
              <a:rPr lang="en-US" dirty="0"/>
              <a:t>Services Link: Leads to information about services offered.</a:t>
            </a:r>
          </a:p>
          <a:p>
            <a:pPr lvl="1"/>
            <a:r>
              <a:rPr lang="en-US" dirty="0"/>
              <a:t>Contact Link: Provides ways to contact the business or website owner.</a:t>
            </a:r>
          </a:p>
          <a:p>
            <a:pPr lvl="1"/>
            <a:r>
              <a:rPr lang="en-US" dirty="0"/>
              <a:t>Dropdown Menu: Contains additional links or categories.</a:t>
            </a:r>
          </a:p>
          <a:p>
            <a:r>
              <a:rPr lang="en-US" dirty="0"/>
              <a:t>Use the interactive whiteboard in the image to point out each component.</a:t>
            </a:r>
          </a:p>
          <a:p>
            <a:pPr marL="171450" indent="-171450"/>
            <a:endParaRPr lang="en-US" dirty="0"/>
          </a:p>
          <a:p>
            <a:pPr marL="171450" indent="-171450"/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 b="1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 dirty="0"/>
              <a:t>Present the final project example.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Show the Screenshot:</a:t>
            </a:r>
            <a:endParaRPr lang="en-US" dirty="0"/>
          </a:p>
          <a:p>
            <a:r>
              <a:rPr lang="en-US" dirty="0"/>
              <a:t>Display the screenshot of the final project example.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Show the Project in Live Action:</a:t>
            </a:r>
            <a:endParaRPr lang="en-US" dirty="0"/>
          </a:p>
          <a:p>
            <a:pPr marL="171450" indent="-171450"/>
            <a:r>
              <a:rPr lang="en-US" dirty="0"/>
              <a:t>Demonstrate the project on a live website to show how it functions.</a:t>
            </a:r>
          </a:p>
          <a:p>
            <a:pPr marL="171450" indent="-171450"/>
            <a:r>
              <a:rPr lang="en-US" dirty="0"/>
              <a:t>Navigate through the website to showcase the nav bar in action by clicking on each nav items.</a:t>
            </a:r>
          </a:p>
          <a:p>
            <a:pPr marL="171450" indent="-171450"/>
            <a:r>
              <a:rPr lang="en-US" dirty="0"/>
              <a:t>Emphasize the importance of navigation bar.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Explain the Project:</a:t>
            </a:r>
            <a:endParaRPr lang="en-US" dirty="0"/>
          </a:p>
          <a:p>
            <a:r>
              <a:rPr lang="en-US" dirty="0"/>
              <a:t>Inform students that they will create a similar project.</a:t>
            </a:r>
          </a:p>
          <a:p>
            <a:r>
              <a:rPr lang="en-US" dirty="0"/>
              <a:t>Highlight the key features:</a:t>
            </a:r>
          </a:p>
          <a:p>
            <a:pPr marL="615950" lvl="1" indent="0">
              <a:buNone/>
            </a:pPr>
            <a:r>
              <a:rPr lang="en-US" dirty="0"/>
              <a:t>A clear and user-friendly nav section.</a:t>
            </a:r>
          </a:p>
          <a:p>
            <a:pPr marL="615950" lvl="1" indent="0">
              <a:buNone/>
            </a:pPr>
            <a:r>
              <a:rPr lang="en-US" dirty="0"/>
              <a:t>An engaging webpage.</a:t>
            </a:r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basic structure of an HTML document and how to insert the cloud flare icons pack.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HTML code.</a:t>
            </a:r>
          </a:p>
          <a:p>
            <a:pPr marL="171450" indent="-171450"/>
            <a:r>
              <a:rPr lang="en-US" dirty="0"/>
              <a:t>Provide an overview of the basic structure:</a:t>
            </a:r>
          </a:p>
          <a:p>
            <a:endParaRPr lang="en-US" dirty="0"/>
          </a:p>
          <a:p>
            <a:r>
              <a:rPr lang="en-US" dirty="0"/>
              <a:t>&lt;head&gt;: Contains metadata and links to stylesheets.</a:t>
            </a:r>
          </a:p>
          <a:p>
            <a:r>
              <a:rPr lang="en-US" dirty="0"/>
              <a:t>&lt;meta charset="UTF-8"&gt;: Sets the character encoding to UTF-8.</a:t>
            </a:r>
          </a:p>
          <a:p>
            <a:r>
              <a:rPr lang="en-US" dirty="0"/>
              <a:t>&lt;meta name="viewport" content="width=device-width, initial-scale=1.0"&gt;: Ensures the page is responsive on all devices.</a:t>
            </a:r>
          </a:p>
          <a:p>
            <a:r>
              <a:rPr lang="en-US" dirty="0"/>
              <a:t>&lt;title&gt;Local Business Directory&lt;/title&gt;: Sets the title of the webpage.</a:t>
            </a:r>
          </a:p>
          <a:p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</a:t>
            </a:r>
            <a:r>
              <a:rPr lang="en-US" dirty="0" err="1"/>
              <a:t>href</a:t>
            </a:r>
            <a:r>
              <a:rPr lang="en-US" dirty="0"/>
              <a:t>="style.css"&gt;: Links to the external CSS file for styling.</a:t>
            </a:r>
          </a:p>
          <a:p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>
                <a:hlinkClick r:id="rId4"/>
              </a:rPr>
              <a:t>https://cdnjs.cloudflare.com/ajax/libs/font-awesome/6.0.0-beta3/css/all.min.css</a:t>
            </a:r>
            <a:r>
              <a:rPr lang="en-US" dirty="0"/>
              <a:t>"&gt;: Links to the Font Awesome CSS for using icons.</a:t>
            </a:r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923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Instructions: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/>
          </a:p>
          <a:p>
            <a:pPr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/>
              <a:t> Teacher Instructions:</a:t>
            </a:r>
            <a:endParaRPr lang="en-US"/>
          </a:p>
          <a:p>
            <a:pPr marL="171450" indent="-171450"/>
            <a:r>
              <a:rPr lang="en-US"/>
              <a:t>Display the screenshot of the HTML code.</a:t>
            </a:r>
          </a:p>
          <a:p>
            <a:pPr marL="171450" indent="-171450"/>
            <a:r>
              <a:rPr lang="en-US" dirty="0"/>
              <a:t>Provide an overview of the HTML code:</a:t>
            </a:r>
          </a:p>
          <a:p>
            <a:pPr>
              <a:buNone/>
            </a:pPr>
            <a:endParaRPr lang="en-US" dirty="0"/>
          </a:p>
          <a:p>
            <a:pPr marL="171450" indent="-171450"/>
            <a:r>
              <a:rPr lang="en-US" dirty="0"/>
              <a:t>&lt;header&gt;: Defines the header section.</a:t>
            </a:r>
          </a:p>
          <a:p>
            <a:pPr marL="171450" indent="-171450"/>
            <a:r>
              <a:rPr lang="en-US" dirty="0"/>
              <a:t>&lt;nav&gt;: Contains the navigation bar.</a:t>
            </a:r>
          </a:p>
          <a:p>
            <a:pPr marL="171450" indent="-171450"/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&gt;: Creates an unordered list for navigation links.</a:t>
            </a:r>
          </a:p>
          <a:p>
            <a:pPr marL="171450" indent="-171450"/>
            <a:r>
              <a:rPr lang="en-US" dirty="0"/>
              <a:t>&lt;li&gt;: List item, each containing a navigation link.</a:t>
            </a:r>
          </a:p>
          <a:p>
            <a:pPr marL="171450" indent="-171450"/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="#home"&gt;&lt;</a:t>
            </a:r>
            <a:r>
              <a:rPr lang="en-US" dirty="0" err="1"/>
              <a:t>i</a:t>
            </a:r>
            <a:r>
              <a:rPr lang="en-US" dirty="0"/>
              <a:t> class="</a:t>
            </a:r>
            <a:r>
              <a:rPr lang="en-US" dirty="0" err="1"/>
              <a:t>fas</a:t>
            </a:r>
            <a:r>
              <a:rPr lang="en-US" dirty="0"/>
              <a:t> fa-home"&gt;&lt;/</a:t>
            </a:r>
            <a:r>
              <a:rPr lang="en-US" dirty="0" err="1"/>
              <a:t>i</a:t>
            </a:r>
            <a:r>
              <a:rPr lang="en-US" dirty="0"/>
              <a:t>&gt; Home&lt;/a&gt;: Link to the home section, with an icon and text.</a:t>
            </a:r>
          </a:p>
          <a:p>
            <a:pPr marL="171450" indent="-171450"/>
            <a:r>
              <a:rPr lang="en-US" dirty="0" err="1"/>
              <a:t>href</a:t>
            </a:r>
            <a:r>
              <a:rPr lang="en-US" dirty="0"/>
              <a:t>="#home": Link to the section with the ID "home".</a:t>
            </a:r>
          </a:p>
          <a:p>
            <a:pPr marL="171450" indent="-171450"/>
            <a:r>
              <a:rPr lang="en-US" dirty="0"/>
              <a:t>&lt;</a:t>
            </a:r>
            <a:r>
              <a:rPr lang="en-US" dirty="0" err="1"/>
              <a:t>i</a:t>
            </a:r>
            <a:r>
              <a:rPr lang="en-US" dirty="0"/>
              <a:t> class="</a:t>
            </a:r>
            <a:r>
              <a:rPr lang="en-US" dirty="0" err="1"/>
              <a:t>fas</a:t>
            </a:r>
            <a:r>
              <a:rPr lang="en-US" dirty="0"/>
              <a:t> fa-home"&gt;&lt;/</a:t>
            </a:r>
            <a:r>
              <a:rPr lang="en-US" dirty="0" err="1"/>
              <a:t>i</a:t>
            </a:r>
            <a:r>
              <a:rPr lang="en-US" dirty="0"/>
              <a:t>&gt;: Font Awesome icon for home.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77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Instructions: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/>
          </a:p>
          <a:p>
            <a:pPr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HTML code.</a:t>
            </a:r>
          </a:p>
          <a:p>
            <a:pPr marL="171450" indent="-171450"/>
            <a:r>
              <a:rPr lang="en-US" dirty="0"/>
              <a:t>Provide an overview of the HTML code: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&lt;section id="services"&gt;: Defines a section with the ID "services".</a:t>
            </a:r>
          </a:p>
          <a:p>
            <a:r>
              <a:rPr lang="en-US" dirty="0"/>
              <a:t>&lt;h2&gt;Our Services&lt;/h2&gt;: Heading for the section.</a:t>
            </a:r>
          </a:p>
          <a:p>
            <a:r>
              <a:rPr lang="en-US" dirty="0"/>
              <a:t>&lt;p&gt;We provide a comprehensive directory... &lt;/p&gt;: Paragraph describing the services.</a:t>
            </a:r>
          </a:p>
          <a:p>
            <a:r>
              <a:rPr lang="en-US" dirty="0"/>
              <a:t>&lt;div class="service-cards"&gt;: Container for service cards.</a:t>
            </a:r>
          </a:p>
          <a:p>
            <a:r>
              <a:rPr lang="en-US" dirty="0"/>
              <a:t>&lt;div class="service-card"&gt;: Individual service card.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</a:t>
            </a:r>
            <a:r>
              <a:rPr lang="en-US" dirty="0"/>
              <a:t> class="</a:t>
            </a:r>
            <a:r>
              <a:rPr lang="en-US" dirty="0" err="1"/>
              <a:t>fas</a:t>
            </a:r>
            <a:r>
              <a:rPr lang="en-US" dirty="0"/>
              <a:t> fa-list"&gt;&lt;/</a:t>
            </a:r>
            <a:r>
              <a:rPr lang="en-US" dirty="0" err="1"/>
              <a:t>i</a:t>
            </a:r>
            <a:r>
              <a:rPr lang="en-US" dirty="0"/>
              <a:t>&gt;: Icon representing business listings.</a:t>
            </a:r>
          </a:p>
          <a:p>
            <a:pPr lvl="1"/>
            <a:r>
              <a:rPr lang="en-US" dirty="0"/>
              <a:t>&lt;h3&gt;Business Listings&lt;/h3&gt;: Subheading for the service.</a:t>
            </a:r>
          </a:p>
          <a:p>
            <a:pPr lvl="1"/>
            <a:r>
              <a:rPr lang="en-US" dirty="0"/>
              <a:t>&lt;p&gt;Find the best local businesses... &lt;/p&gt;: Description of the service.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6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Instructions: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Local Business Directory</a:t>
            </a:r>
            <a:endParaRPr lang="en-US"/>
          </a:p>
          <a:p>
            <a:pPr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HTML code.</a:t>
            </a:r>
          </a:p>
          <a:p>
            <a:pPr marL="171450" indent="-171450"/>
            <a:r>
              <a:rPr lang="en-US" dirty="0"/>
              <a:t>Provide an overview of the HTML code: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b="1" dirty="0"/>
              <a:t> Home Section:</a:t>
            </a:r>
          </a:p>
          <a:p>
            <a:pPr marL="0" indent="0">
              <a:buNone/>
            </a:pPr>
            <a:r>
              <a:rPr lang="en-US" dirty="0"/>
              <a:t>**Put this before the Service Section**</a:t>
            </a:r>
          </a:p>
          <a:p>
            <a:pPr marL="171450" indent="-171450"/>
            <a:r>
              <a:rPr lang="en-US"/>
              <a:t>&lt;section id="home"&gt;: Defines a section with the ID "home".</a:t>
            </a:r>
          </a:p>
          <a:p>
            <a:pPr marL="171450" indent="-171450"/>
            <a:r>
              <a:rPr lang="en-US" dirty="0"/>
              <a:t>&lt;h1&gt;Welcome to the Local Business Directory&lt;/h1&gt;: Main heading for the section.</a:t>
            </a:r>
          </a:p>
          <a:p>
            <a:pPr marL="171450" indent="-171450"/>
            <a:r>
              <a:rPr lang="en-US" dirty="0"/>
              <a:t>&lt;p&gt;Find the best local businesses in your area... &lt;/p&gt;: Paragraph providing an introduction.</a:t>
            </a:r>
          </a:p>
          <a:p>
            <a:pPr marL="0" indent="0">
              <a:buNone/>
            </a:pPr>
            <a:r>
              <a:rPr lang="en-US" b="1" dirty="0"/>
              <a:t>About Us and Contact Us Section:</a:t>
            </a:r>
          </a:p>
          <a:p>
            <a:pPr marL="0" indent="0">
              <a:buNone/>
            </a:pPr>
            <a:r>
              <a:rPr lang="en-US" dirty="0"/>
              <a:t>**Put this after the Service Section**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/>
              <a:t>&lt;section id="about"&gt;: Defines a section with the ID "about".</a:t>
            </a:r>
          </a:p>
          <a:p>
            <a:pPr marL="171450" indent="-171450"/>
            <a:r>
              <a:rPr lang="en-US" dirty="0"/>
              <a:t>&lt;h2&gt;About Us&lt;/h2&gt;: Heading for the section.</a:t>
            </a:r>
          </a:p>
          <a:p>
            <a:pPr marL="171450" indent="-171450"/>
            <a:r>
              <a:rPr lang="en-US" dirty="0"/>
              <a:t>&lt;p&gt;We are dedicated to connecting... &lt;/p&gt;: Paragraph providing information about the organization.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&lt;section id="contact"&gt;: Defines a section with the ID "contact".</a:t>
            </a:r>
          </a:p>
          <a:p>
            <a:pPr marL="171450" indent="-171450"/>
            <a:r>
              <a:rPr lang="en-US" dirty="0"/>
              <a:t>&lt;h2&gt;Contact Us&lt;/h2&gt;: Heading for the section.</a:t>
            </a:r>
          </a:p>
          <a:p>
            <a:pPr marL="171450" indent="-171450"/>
            <a:r>
              <a:rPr lang="en-US" dirty="0"/>
              <a:t>&lt;p&gt;If you have any questions or need... &lt;/p&gt;: Paragraph providing contact information.</a:t>
            </a:r>
          </a:p>
          <a:p>
            <a:pPr marL="171450" indent="-171450"/>
            <a:r>
              <a:rPr lang="en-US" dirty="0"/>
              <a:t>&lt;p&gt;Email: </a:t>
            </a:r>
            <a:r>
              <a:rPr lang="en-US" dirty="0">
                <a:hlinkClick r:id="rId4"/>
              </a:rPr>
              <a:t>info@localbusinessdirectory.com</a:t>
            </a:r>
            <a:r>
              <a:rPr lang="en-US" dirty="0"/>
              <a:t> &lt;/p&gt;: Paragraph with email contact.</a:t>
            </a:r>
          </a:p>
          <a:p>
            <a:pPr marL="171450" indent="-171450"/>
            <a:r>
              <a:rPr lang="en-US" dirty="0"/>
              <a:t>&lt;p&gt;Phone: (123) 456-7890&lt;/p&gt;: Paragraph with phone contact.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 dirty="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>
                <a:latin typeface="Calibri Light"/>
                <a:cs typeface="Calibri Light"/>
              </a:rPr>
              <a:t>Grade 7&amp;8</a:t>
            </a:r>
            <a:endParaRPr lang="en-US" altLang="en-GB" sz="2650" dirty="0">
              <a:latin typeface="Calibri Light"/>
              <a:cs typeface="Calibri Light"/>
            </a:endParaRP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42036" y="2931197"/>
            <a:ext cx="104116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latin typeface="Calibri"/>
              </a:rPr>
              <a:t>Html  Structure  Done</a:t>
            </a:r>
            <a:endParaRPr lang="en-US" dirty="0"/>
          </a:p>
          <a:p>
            <a:pPr algn="ctr"/>
            <a:r>
              <a:rPr lang="en-US" sz="4000" b="1" dirty="0">
                <a:latin typeface="Calibri"/>
              </a:rPr>
              <a:t>Let's  Style  it  Now</a:t>
            </a:r>
          </a:p>
        </p:txBody>
      </p:sp>
    </p:spTree>
    <p:extLst>
      <p:ext uri="{BB962C8B-B14F-4D97-AF65-F5344CB8AC3E}">
        <p14:creationId xmlns:p14="http://schemas.microsoft.com/office/powerpoint/2010/main" val="2791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99807" y="2042928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 Global Styles, Header and Navigation Styles: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99807" y="1484566"/>
            <a:ext cx="834935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400" b="1" dirty="0">
                <a:latin typeface="Calibri Light"/>
              </a:rPr>
              <a:t>CSS Code Explanation: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B6CA134-F968-D1E8-65EC-A25D6EF5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856" y="4351124"/>
            <a:ext cx="4022124" cy="1955456"/>
          </a:xfrm>
          <a:prstGeom prst="rect">
            <a:avLst/>
          </a:prstGeom>
        </p:spPr>
      </p:pic>
      <p:pic>
        <p:nvPicPr>
          <p:cNvPr id="7" name="Picture 6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D93D3034-22C1-B0D2-2BD1-983921722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95" y="2636624"/>
            <a:ext cx="3663520" cy="1538673"/>
          </a:xfrm>
          <a:prstGeom prst="rect">
            <a:avLst/>
          </a:prstGeom>
        </p:spPr>
      </p:pic>
      <p:pic>
        <p:nvPicPr>
          <p:cNvPr id="9" name="Picture 8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2B27838C-AFB7-E2F4-2649-5999C1DB2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02" y="2641772"/>
            <a:ext cx="3659144" cy="214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Working with the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4603468" y="5839017"/>
            <a:ext cx="6829520" cy="4037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kern="120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 Styling Navigation elements and applying hover effect :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469EC21-8556-22F0-177B-858EBC59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61" y="1411210"/>
            <a:ext cx="4050905" cy="2385447"/>
          </a:xfrm>
          <a:prstGeom prst="rect">
            <a:avLst/>
          </a:prstGeom>
        </p:spPr>
      </p:pic>
      <p:pic>
        <p:nvPicPr>
          <p:cNvPr id="9" name="Picture 8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B4A1DF31-2FE1-AC50-4849-638DC7F3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228" y="1407309"/>
            <a:ext cx="3056166" cy="807345"/>
          </a:xfrm>
          <a:prstGeom prst="rect">
            <a:avLst/>
          </a:prstGeom>
        </p:spPr>
      </p:pic>
      <p:pic>
        <p:nvPicPr>
          <p:cNvPr id="4" name="Picture 3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D326A47A-FA8B-4D3C-D15B-0DEA52E7C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450" y="2845099"/>
            <a:ext cx="3053355" cy="1157500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83C1DB2-38BF-80D0-7F5A-35B3A1D62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825" y="1718341"/>
            <a:ext cx="3211038" cy="17094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B454103-1C58-0FC5-865D-7EFA96A8A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61" y="4318431"/>
            <a:ext cx="2950382" cy="1107064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10378348" y="5733764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Working with the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4603468" y="5839017"/>
            <a:ext cx="6829520" cy="4037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kern="120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Styles the Section: </a:t>
            </a: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2A56A05-B4C7-D649-3A88-A1F4FD36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6" y="713428"/>
            <a:ext cx="3677683" cy="1105970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3759ED-13DE-22DF-4699-0D8EFD3A5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52" y="718700"/>
            <a:ext cx="3683807" cy="1096706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A756123-C373-4FCA-6608-BAA3EB7C7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34" y="2904525"/>
            <a:ext cx="3677683" cy="1058522"/>
          </a:xfrm>
          <a:prstGeom prst="rect">
            <a:avLst/>
          </a:prstGeom>
        </p:spPr>
      </p:pic>
      <p:pic>
        <p:nvPicPr>
          <p:cNvPr id="10" name="Picture 9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EFA3FC4B-D2E6-A59A-CA1F-BD7827844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337" y="1356595"/>
            <a:ext cx="3560281" cy="1928486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A29CD5B-D52D-0C30-4C87-96EDD15C0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128" y="2897180"/>
            <a:ext cx="3683807" cy="1058407"/>
          </a:xfrm>
          <a:prstGeom prst="rect">
            <a:avLst/>
          </a:prstGeom>
        </p:spPr>
      </p:pic>
      <p:pic>
        <p:nvPicPr>
          <p:cNvPr id="11" name="Picture 10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47C7CD71-EF38-7D15-AC6D-E4C38F458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94" y="4466622"/>
            <a:ext cx="3878707" cy="19975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7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30699" y="1539426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Service Card Styles</a:t>
            </a:r>
            <a:endParaRPr lang="en-US" b="1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AA84195-9937-3B38-A047-EB1BC5E8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020" y="2001666"/>
            <a:ext cx="5184688" cy="3719641"/>
          </a:xfrm>
          <a:prstGeom prst="rect">
            <a:avLst/>
          </a:prstGeom>
        </p:spPr>
      </p:pic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3B9D9F4-854D-BCAA-5D11-FAEF6101A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844" y="2665842"/>
            <a:ext cx="3650133" cy="15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pic>
        <p:nvPicPr>
          <p:cNvPr id="4" name="Picture 3" descr="A black background with text&#10;&#10;Description automatically generated">
            <a:extLst>
              <a:ext uri="{FF2B5EF4-FFF2-40B4-BE49-F238E27FC236}">
                <a16:creationId xmlns:a16="http://schemas.microsoft.com/office/drawing/2014/main" id="{5F61931B-CE27-B0AD-F1FE-FF7455523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247" y="3635461"/>
            <a:ext cx="5861479" cy="1450889"/>
          </a:xfrm>
          <a:prstGeom prst="rect">
            <a:avLst/>
          </a:prstGeom>
        </p:spPr>
      </p:pic>
      <p:pic>
        <p:nvPicPr>
          <p:cNvPr id="5" name="Picture 4" descr="A black screen with pink text&#10;&#10;Description automatically generated">
            <a:extLst>
              <a:ext uri="{FF2B5EF4-FFF2-40B4-BE49-F238E27FC236}">
                <a16:creationId xmlns:a16="http://schemas.microsoft.com/office/drawing/2014/main" id="{215264BC-D26D-A822-F48C-2C967903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76" y="4361420"/>
            <a:ext cx="4555266" cy="1157157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8537E44-88D4-620B-F307-89795A14D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3" y="1740759"/>
            <a:ext cx="4231931" cy="1486414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96FF620-4A3F-A110-C27F-770111796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76" y="1982745"/>
            <a:ext cx="4421659" cy="14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it's your turn!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Task: </a:t>
            </a:r>
            <a:endParaRPr lang="en-US" dirty="0">
              <a:solidFill>
                <a:schemeClr val="tx1"/>
              </a:solidFill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add one more section to the page and add the navigation to them from navbar</a:t>
            </a:r>
            <a:endParaRPr lang="en-US" sz="2000" b="1" kern="12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Instructions: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Share the code with others and work as a group to give your own personalization to the final web page.</a:t>
            </a:r>
            <a:endParaRPr lang="en-US" sz="2000" kern="12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</p:txBody>
      </p:sp>
      <p:pic>
        <p:nvPicPr>
          <p:cNvPr id="2" name="Picture 1" descr="A group of people working in a park&#10;&#10;Description automatically generated">
            <a:extLst>
              <a:ext uri="{FF2B5EF4-FFF2-40B4-BE49-F238E27FC236}">
                <a16:creationId xmlns:a16="http://schemas.microsoft.com/office/drawing/2014/main" id="{2E6BB8E2-A233-9A97-FA20-DC09D304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68878"/>
            <a:ext cx="5319062" cy="3045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980053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How to Save &amp; Share the project. </a:t>
            </a:r>
            <a:endParaRPr lang="en-US" sz="4000" b="1"/>
          </a:p>
          <a:p>
            <a:pPr algn="ctr"/>
            <a:endParaRPr lang="en-US" sz="400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7473" y="1980122"/>
            <a:ext cx="7070859" cy="4118187"/>
          </a:xfrm>
        </p:spPr>
        <p:txBody>
          <a:bodyPr/>
          <a:lstStyle/>
          <a:p>
            <a:r>
              <a:rPr lang="en-US" sz="2400" err="1">
                <a:latin typeface="Calibri Light"/>
                <a:cs typeface="Calibri Light"/>
              </a:rPr>
              <a:t>Replit</a:t>
            </a:r>
            <a:r>
              <a:rPr lang="en-US" sz="2400">
                <a:latin typeface="Calibri Light"/>
                <a:cs typeface="Calibri Light"/>
              </a:rPr>
              <a:t> offers autosave option – so not worry about the same.</a:t>
            </a:r>
          </a:p>
          <a:p>
            <a:endParaRPr lang="en-US" sz="2400">
              <a:latin typeface="Calibri Light"/>
              <a:cs typeface="Calibri Light"/>
            </a:endParaRP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project with someone in view mode: just copy the link from the URL bar, and share the link</a:t>
            </a: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the project for collaboration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Click on "</a:t>
            </a:r>
            <a:r>
              <a:rPr lang="en-US" sz="2150" b="1">
                <a:latin typeface="Calibri Light"/>
                <a:cs typeface="Calibri Light"/>
              </a:rPr>
              <a:t>Invite</a:t>
            </a:r>
            <a:r>
              <a:rPr lang="en-US" sz="2150">
                <a:latin typeface="Calibri Light"/>
                <a:cs typeface="Calibri Light"/>
              </a:rPr>
              <a:t>" from the top right corner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If you know the username, type it in the box and click on invite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You can also turn on the toggle button "</a:t>
            </a:r>
            <a:r>
              <a:rPr lang="en-US" sz="2150" b="1">
                <a:latin typeface="Calibri Light"/>
                <a:cs typeface="Calibri Light"/>
              </a:rPr>
              <a:t>private join link</a:t>
            </a:r>
            <a:r>
              <a:rPr lang="en-US" sz="2150">
                <a:latin typeface="Calibri Light"/>
                <a:cs typeface="Calibri Light"/>
              </a:rPr>
              <a:t>" to create a public collaboration link and invite members to edit your code.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button with a white arrow&#10;&#10;Description automatically generated">
            <a:extLst>
              <a:ext uri="{FF2B5EF4-FFF2-40B4-BE49-F238E27FC236}">
                <a16:creationId xmlns:a16="http://schemas.microsoft.com/office/drawing/2014/main" id="{A0B3A537-2D60-41E2-28D5-15E61DAF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36" y="160712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4174" y="2941939"/>
            <a:ext cx="7468621" cy="3320757"/>
          </a:xfrm>
        </p:spPr>
        <p:txBody>
          <a:bodyPr/>
          <a:lstStyle/>
          <a:p>
            <a:r>
              <a:rPr lang="en-US" sz="2400" b="1" dirty="0"/>
              <a:t>What is the primary purpose of a navigation bar on a website?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A) To display advertisements</a:t>
            </a:r>
            <a:endParaRPr lang="en-US" dirty="0"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B) To help users navigate to different sections of the website</a:t>
            </a:r>
            <a:endParaRPr lang="en-US" dirty="0"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C) To show images and videos</a:t>
            </a:r>
            <a:endParaRPr lang="en-US" dirty="0"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D) To display the website's terms and conditions</a:t>
            </a:r>
            <a:endParaRPr lang="en-US" dirty="0">
              <a:latin typeface="Calibri Light"/>
              <a:cs typeface="Calibri Light"/>
            </a:endParaRPr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b="1" dirty="0"/>
              <a:t>Which HTML element is commonly used to create a navigation bar?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cs typeface="Calibri Light"/>
              </a:rPr>
              <a:t>&lt;header&gt;</a:t>
            </a:r>
            <a:endParaRPr lang="en-US" dirty="0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cs typeface="Calibri Light"/>
              </a:rPr>
              <a:t>&lt;nav&gt;</a:t>
            </a:r>
            <a:endParaRPr lang="en-US" dirty="0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cs typeface="Calibri Light"/>
              </a:rPr>
              <a:t>&lt;footer&gt;</a:t>
            </a:r>
            <a:endParaRPr lang="en-US" dirty="0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cs typeface="Calibri Light"/>
              </a:rPr>
              <a:t>&lt;section&gt;</a:t>
            </a:r>
            <a:endParaRPr lang="en-US" dirty="0">
              <a:cs typeface="Calibri Light"/>
            </a:endParaRPr>
          </a:p>
          <a:p>
            <a:endParaRPr lang="en-US" sz="2400" dirty="0"/>
          </a:p>
          <a:p>
            <a:pPr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onsolas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634451" y="2916820"/>
            <a:ext cx="58683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libri"/>
              </a:rPr>
              <a:t>Recap of the last Class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423730"/>
          </a:xfrm>
        </p:spPr>
        <p:txBody>
          <a:bodyPr/>
          <a:lstStyle/>
          <a:p>
            <a:r>
              <a:rPr lang="en-US" sz="2400" b="1" dirty="0">
                <a:latin typeface="Calibri Light"/>
                <a:cs typeface="Calibri Light"/>
              </a:rPr>
              <a:t>What does the attribute </a:t>
            </a:r>
            <a:r>
              <a:rPr lang="en-US" sz="2400" b="1" dirty="0" err="1">
                <a:latin typeface="Consolas"/>
                <a:cs typeface="Calibri Light"/>
              </a:rPr>
              <a:t>href</a:t>
            </a:r>
            <a:r>
              <a:rPr lang="en-US" sz="2400" b="1" dirty="0">
                <a:latin typeface="Consolas"/>
                <a:cs typeface="Calibri Light"/>
              </a:rPr>
              <a:t>="#services"</a:t>
            </a:r>
            <a:r>
              <a:rPr lang="en-US" sz="2400" b="1" dirty="0">
                <a:latin typeface="Calibri Light"/>
                <a:cs typeface="Calibri Light"/>
              </a:rPr>
              <a:t> do in a navigation link?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A) Links to an external website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B) Links to an email address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C) Links to a section with the ID "services" on the same page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D) Links to a different page on the website</a:t>
            </a:r>
            <a:endParaRPr lang="en-US" dirty="0"/>
          </a:p>
          <a:p>
            <a:endParaRPr lang="en-US" sz="2400" dirty="0">
              <a:latin typeface="Calibri Light"/>
              <a:cs typeface="Calibri Light"/>
            </a:endParaRPr>
          </a:p>
          <a:p>
            <a:endParaRPr lang="en-US" sz="2400" dirty="0">
              <a:ea typeface="Calibri Light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96497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b="1" dirty="0"/>
              <a:t>How do you add rounded corners to a navigation link using CSS?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cs typeface="Calibri Light"/>
              </a:rPr>
              <a:t>border-color</a:t>
            </a:r>
            <a:endParaRPr lang="en-US" dirty="0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cs typeface="Calibri Light"/>
              </a:rPr>
              <a:t>border-radius</a:t>
            </a:r>
            <a:endParaRPr lang="en-US" dirty="0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cs typeface="Calibri Light"/>
              </a:rPr>
              <a:t>padding</a:t>
            </a:r>
            <a:endParaRPr lang="en-US" dirty="0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cs typeface="Calibri Light"/>
              </a:rPr>
              <a:t>margin</a:t>
            </a:r>
            <a:endParaRPr lang="en-US" dirty="0">
              <a:cs typeface="Calibri Light"/>
            </a:endParaRPr>
          </a:p>
          <a:p>
            <a:endParaRPr lang="en-US" sz="2400" dirty="0"/>
          </a:p>
          <a:p>
            <a:endParaRPr lang="en-US" sz="2400" b="1" dirty="0">
              <a:ea typeface="Calibri Light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682938" y="549869"/>
            <a:ext cx="10830718" cy="148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4000" b="1" dirty="0">
                <a:latin typeface="Calibri Light"/>
                <a:cs typeface="Calibri Light"/>
              </a:rPr>
              <a:t>What have we learnt?</a:t>
            </a:r>
            <a:endParaRPr lang="en-US" sz="4000" b="1" dirty="0"/>
          </a:p>
        </p:txBody>
      </p:sp>
      <p:pic>
        <p:nvPicPr>
          <p:cNvPr id="5" name="Picture 4" descr="A blue square with a light bulb on top of it&#10;&#10;Description automatically generated">
            <a:extLst>
              <a:ext uri="{FF2B5EF4-FFF2-40B4-BE49-F238E27FC236}">
                <a16:creationId xmlns:a16="http://schemas.microsoft.com/office/drawing/2014/main" id="{0E88AAD0-9F9D-D544-7AF6-69A199A61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2" r="21649" b="-1835"/>
          <a:stretch/>
        </p:blipFill>
        <p:spPr>
          <a:xfrm>
            <a:off x="7973504" y="2034866"/>
            <a:ext cx="3542917" cy="3495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2BC85-3D82-B4E8-5556-65011D53CF6D}"/>
              </a:ext>
            </a:extLst>
          </p:cNvPr>
          <p:cNvSpPr txBox="1"/>
          <p:nvPr/>
        </p:nvSpPr>
        <p:spPr>
          <a:xfrm>
            <a:off x="1098015" y="2037550"/>
            <a:ext cx="688370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What We Learned Today</a:t>
            </a:r>
          </a:p>
          <a:p>
            <a:pPr marL="342900" indent="-342900">
              <a:lnSpc>
                <a:spcPct val="150000"/>
              </a:lnSpc>
              <a:buChar char="•"/>
            </a:pPr>
            <a:endParaRPr lang="en-US" sz="2000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000" dirty="0"/>
              <a:t>HTML Tags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000" dirty="0"/>
              <a:t>CSS Properties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000" dirty="0"/>
              <a:t>Navigation Bar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000" dirty="0"/>
              <a:t>Responsive Bar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000" dirty="0"/>
              <a:t>Flexbox</a:t>
            </a:r>
            <a:endParaRPr lang="en-US" sz="2000" dirty="0" err="1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 sz="2000" dirty="0"/>
              <a:t>Icons</a:t>
            </a:r>
          </a:p>
          <a:p>
            <a:endParaRPr lang="en-US" sz="1800" dirty="0">
              <a:latin typeface="Calibri Light"/>
            </a:endParaRPr>
          </a:p>
          <a:p>
            <a:endParaRPr lang="en-US" sz="2000" dirty="0"/>
          </a:p>
          <a:p>
            <a:r>
              <a:rPr lang="en-US" sz="2000" dirty="0"/>
              <a:t> 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118079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artoon of a person sitting at a desk&#10;&#10;Description automatically generated">
            <a:extLst>
              <a:ext uri="{FF2B5EF4-FFF2-40B4-BE49-F238E27FC236}">
                <a16:creationId xmlns:a16="http://schemas.microsoft.com/office/drawing/2014/main" id="{BF0BA93D-1FAB-E959-E7A7-78915E0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65" y="1498076"/>
            <a:ext cx="9387525" cy="42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69125" y="506824"/>
            <a:ext cx="4859020" cy="1104652"/>
          </a:xfrm>
        </p:spPr>
        <p:txBody>
          <a:bodyPr/>
          <a:lstStyle/>
          <a:p>
            <a:r>
              <a:rPr lang="en-US" sz="4400" b="1" dirty="0">
                <a:solidFill>
                  <a:srgbClr val="3779A6"/>
                </a:solidFill>
                <a:latin typeface="Calibri Light"/>
                <a:ea typeface="Calibri Light"/>
                <a:cs typeface="Calibri Light"/>
                <a:sym typeface="+mn-ea"/>
              </a:rPr>
              <a:t>Brain Booster Bonus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90C31-6421-31B7-5AAE-BC828C08CC80}"/>
              </a:ext>
            </a:extLst>
          </p:cNvPr>
          <p:cNvSpPr txBox="1"/>
          <p:nvPr/>
        </p:nvSpPr>
        <p:spPr>
          <a:xfrm>
            <a:off x="767708" y="1938503"/>
            <a:ext cx="583969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Bonus Website Project: "The Ultimate Showcase Website". 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you'll be designing a website with four key sections: Gallery, Blog, Testimonials, and Contact. .</a:t>
            </a:r>
            <a:endParaRPr lang="en-US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group of children in a classroom&#10;&#10;Description automatically generated">
            <a:extLst>
              <a:ext uri="{FF2B5EF4-FFF2-40B4-BE49-F238E27FC236}">
                <a16:creationId xmlns:a16="http://schemas.microsoft.com/office/drawing/2014/main" id="{7F87BB39-F418-A62F-D67A-831729BB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01" y="160866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2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D0DAB0-9D92-9815-2E78-C2AC44726F6C}"/>
              </a:ext>
            </a:extLst>
          </p:cNvPr>
          <p:cNvSpPr>
            <a:spLocks noGrp="1"/>
          </p:cNvSpPr>
          <p:nvPr/>
        </p:nvSpPr>
        <p:spPr>
          <a:xfrm>
            <a:off x="515395" y="1468127"/>
            <a:ext cx="10310761" cy="49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  <a:sym typeface="+mn-ea"/>
              </a:rPr>
              <a:t>If something online sounds too good to be true, like 'free games for life,' it could be a trick.</a:t>
            </a: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E2D71279-E7DE-C6B8-287A-62E23F4D395F}"/>
              </a:ext>
            </a:extLst>
          </p:cNvPr>
          <p:cNvSpPr>
            <a:spLocks noGrp="1"/>
          </p:cNvSpPr>
          <p:nvPr/>
        </p:nvSpPr>
        <p:spPr>
          <a:xfrm>
            <a:off x="1225293" y="474417"/>
            <a:ext cx="9290613" cy="83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  <a:latin typeface="Calibri Light"/>
                <a:cs typeface="Calibri Light"/>
                <a:sym typeface="+mn-ea"/>
              </a:rPr>
              <a:t>Be Skeptical of Promises</a:t>
            </a:r>
            <a:endParaRPr lang="en-US" sz="4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5EF42-8F58-8576-B96D-19FAB8B08267}"/>
              </a:ext>
            </a:extLst>
          </p:cNvPr>
          <p:cNvSpPr>
            <a:spLocks noGrp="1"/>
          </p:cNvSpPr>
          <p:nvPr/>
        </p:nvSpPr>
        <p:spPr>
          <a:xfrm>
            <a:off x="6583182" y="2418537"/>
            <a:ext cx="5372051" cy="3655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Oliver saw an ad online promising "free games for life" and eagerly clicked on it, hoping for a great deal.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Instead, his computer got infected with malware, causing a lot of problems.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The moral of the story: don't believe ads or emails promising free stuff without checking with an adult first, as it could be a trick.</a:t>
            </a:r>
          </a:p>
        </p:txBody>
      </p:sp>
      <p:pic>
        <p:nvPicPr>
          <p:cNvPr id="10" name="Picture 9" descr="top-10-best-game-torrent-sites-featured-image-light">
            <a:extLst>
              <a:ext uri="{FF2B5EF4-FFF2-40B4-BE49-F238E27FC236}">
                <a16:creationId xmlns:a16="http://schemas.microsoft.com/office/drawing/2014/main" id="{A497C847-A117-FA77-1A90-6699FD19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51" r="11053"/>
          <a:stretch>
            <a:fillRect/>
          </a:stretch>
        </p:blipFill>
        <p:spPr>
          <a:xfrm>
            <a:off x="347096" y="2647588"/>
            <a:ext cx="5899665" cy="3792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7320466" y="609600"/>
            <a:ext cx="4140014" cy="13308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Mystery of the Web Guide</a:t>
            </a:r>
          </a:p>
        </p:txBody>
      </p:sp>
      <p:pic>
        <p:nvPicPr>
          <p:cNvPr id="2" name="Picture 1" descr="A poster with an owl and fox&#10;&#10;Description automatically generated">
            <a:extLst>
              <a:ext uri="{FF2B5EF4-FFF2-40B4-BE49-F238E27FC236}">
                <a16:creationId xmlns:a16="http://schemas.microsoft.com/office/drawing/2014/main" id="{0D4E69C9-2618-871C-A9E2-5165D3D5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853114-186B-A54D-7340-0D43CC56C1ED}"/>
              </a:ext>
            </a:extLst>
          </p:cNvPr>
          <p:cNvSpPr txBox="1"/>
          <p:nvPr/>
        </p:nvSpPr>
        <p:spPr>
          <a:xfrm>
            <a:off x="7221074" y="2194102"/>
            <a:ext cx="4360882" cy="38975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heart of the web, I help you find your way,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links to guide you, come night or day.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home to services, I'll be your guide,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all local businesses, side by side.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top or side, you will see,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list of places to explore with glee.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on me to start your quest,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Finding what you need with ease and zest.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am I?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5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 Navigation</a:t>
            </a:r>
          </a:p>
        </p:txBody>
      </p:sp>
      <p:pic>
        <p:nvPicPr>
          <p:cNvPr id="5" name="Picture 4" descr="A person in a suit pointing at a screen with a group of children in front of him&#10;&#10;Description automatically generated">
            <a:extLst>
              <a:ext uri="{FF2B5EF4-FFF2-40B4-BE49-F238E27FC236}">
                <a16:creationId xmlns:a16="http://schemas.microsoft.com/office/drawing/2014/main" id="{9596782E-ED2E-BAE3-070B-2AB8A714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– Local Business Directory</a:t>
            </a:r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9755C01E-034C-C3ED-3F12-6C2762FF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03" y="1597923"/>
            <a:ext cx="8178838" cy="47144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82998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0" y="1138266"/>
            <a:ext cx="9738257" cy="11071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the Project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C4353C-C927-1758-0BEF-21E9E0D8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715520" y="5765653"/>
            <a:ext cx="1136357" cy="62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1A9F2A-9B5F-52E9-5621-C7498D9971E6}"/>
              </a:ext>
            </a:extLst>
          </p:cNvPr>
          <p:cNvSpPr txBox="1"/>
          <p:nvPr/>
        </p:nvSpPr>
        <p:spPr>
          <a:xfrm>
            <a:off x="803948" y="2378213"/>
            <a:ext cx="4213635" cy="3656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776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Calibri Light"/>
                <a:ea typeface="Arial" panose="020B0604020202020204"/>
                <a:cs typeface="Arial" panose="020B0604020202020204"/>
                <a:sym typeface="Arial" panose="020B0604020202020204"/>
              </a:rPr>
              <a:t>HTML Code Explanation</a:t>
            </a:r>
            <a:endParaRPr lang="en-US" sz="2400" b="1">
              <a:highlight>
                <a:srgbClr val="FFFF00"/>
              </a:highlight>
              <a:latin typeface="Calibri Light"/>
            </a:endParaRPr>
          </a:p>
        </p:txBody>
      </p:sp>
      <p:pic>
        <p:nvPicPr>
          <p:cNvPr id="2" name="Picture 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99" y="3265004"/>
            <a:ext cx="8593149" cy="2135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2B251-AC53-AE02-55AE-A7474167A1C6}"/>
              </a:ext>
            </a:extLst>
          </p:cNvPr>
          <p:cNvSpPr txBox="1"/>
          <p:nvPr/>
        </p:nvSpPr>
        <p:spPr>
          <a:xfrm>
            <a:off x="803948" y="2742859"/>
            <a:ext cx="4213635" cy="3656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776" b="1" i="0" u="none" strike="noStrike" cap="none">
                <a:solidFill>
                  <a:srgbClr val="000000"/>
                </a:solidFill>
                <a:latin typeface="Calibri Light"/>
                <a:ea typeface="Arial" panose="020B0604020202020204"/>
                <a:cs typeface="Arial" panose="020B0604020202020204"/>
                <a:sym typeface="Arial" panose="020B0604020202020204"/>
              </a:rPr>
              <a:t>head section of an HTML Document </a:t>
            </a:r>
            <a:endParaRPr lang="en-US" sz="2400" b="1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749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kern="1200">
                <a:latin typeface="+mj-lt"/>
                <a:ea typeface="+mj-ea"/>
                <a:cs typeface="+mj-cs"/>
              </a:rPr>
              <a:t>Working with the Project</a:t>
            </a:r>
          </a:p>
        </p:txBody>
      </p:sp>
      <p:pic>
        <p:nvPicPr>
          <p:cNvPr id="4" name="Picture 3" descr="A computer screen with text&#10;&#10;Description automatically generated">
            <a:extLst>
              <a:ext uri="{FF2B5EF4-FFF2-40B4-BE49-F238E27FC236}">
                <a16:creationId xmlns:a16="http://schemas.microsoft.com/office/drawing/2014/main" id="{62907715-5536-EE07-317C-6AF887B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5" y="2235022"/>
            <a:ext cx="10768181" cy="3715022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62001" y="1177363"/>
            <a:ext cx="10109199" cy="5477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 and Navigation Bar: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666822" y="5955380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700" b="1" kern="1200">
                <a:latin typeface="+mj-lt"/>
                <a:ea typeface="+mj-ea"/>
                <a:cs typeface="+mj-cs"/>
              </a:rPr>
              <a:t>Working with the Project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2907715-5536-EE07-317C-6AF887BBD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66" t="910" r="-5185" b="-910"/>
          <a:stretch/>
        </p:blipFill>
        <p:spPr>
          <a:xfrm>
            <a:off x="302360" y="719980"/>
            <a:ext cx="8190563" cy="558545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9268692" y="4322345"/>
            <a:ext cx="2364509" cy="5477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 Section: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666822" y="5955380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6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390" y="2071793"/>
            <a:ext cx="2873726" cy="20830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the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96854" y="5953413"/>
            <a:ext cx="10071536" cy="4483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Section, About us Section and Contact Us Section: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F1DDF63-1EA1-969C-912B-59AB67F8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30" y="3599625"/>
            <a:ext cx="8379654" cy="1887729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34A9A9-21A2-5106-B95F-A18D6480B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563" y="2237119"/>
            <a:ext cx="8379653" cy="1472069"/>
          </a:xfrm>
          <a:prstGeom prst="rect">
            <a:avLst/>
          </a:prstGeom>
        </p:spPr>
      </p:pic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F592FA-773C-3AC2-3768-54EC7C9C2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686" y="893094"/>
            <a:ext cx="8379653" cy="1421038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10666822" y="5955380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11193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e9cd43-5391-4b3e-a421-e068dbec6dd9">
      <Terms xmlns="http://schemas.microsoft.com/office/infopath/2007/PartnerControls"/>
    </lcf76f155ced4ddcb4097134ff3c332f>
    <TaxCatchAll xmlns="b51bb23c-05d6-44d0-9e15-b06f8dfc733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ADF6BC-B9A1-4509-9499-BFEE276612A3}">
  <ds:schemaRefs>
    <ds:schemaRef ds:uri="http://schemas.microsoft.com/office/2006/metadata/properties"/>
    <ds:schemaRef ds:uri="http://schemas.microsoft.com/office/infopath/2007/PartnerControls"/>
    <ds:schemaRef ds:uri="a0e9cd43-5391-4b3e-a421-e068dbec6dd9"/>
    <ds:schemaRef ds:uri="b51bb23c-05d6-44d0-9e15-b06f8dfc7336"/>
  </ds:schemaRefs>
</ds:datastoreItem>
</file>

<file path=customXml/itemProps2.xml><?xml version="1.0" encoding="utf-8"?>
<ds:datastoreItem xmlns:ds="http://schemas.openxmlformats.org/officeDocument/2006/customXml" ds:itemID="{147D1395-891A-48D2-AD76-989998A5E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9cd43-5391-4b3e-a421-e068dbec6dd9"/>
    <ds:schemaRef ds:uri="b51bb23c-05d6-44d0-9e15-b06f8dfc73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CE6A08-3082-42DD-92B5-F68DC3FC0E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Website Design Consulting by Slidesgo</vt:lpstr>
      <vt:lpstr>WEB Development</vt:lpstr>
      <vt:lpstr>PowerPoint Presentation</vt:lpstr>
      <vt:lpstr>PowerPoint Presentation</vt:lpstr>
      <vt:lpstr>Introduction to Navigation</vt:lpstr>
      <vt:lpstr>PowerPoint Presentation</vt:lpstr>
      <vt:lpstr>Working with the Project</vt:lpstr>
      <vt:lpstr>Working with the Project</vt:lpstr>
      <vt:lpstr>Working with the Project</vt:lpstr>
      <vt:lpstr>Working with the Project</vt:lpstr>
      <vt:lpstr>PowerPoint Presentation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Now it's your turn!</vt:lpstr>
      <vt:lpstr>How to Save &amp; Share the project.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Brain Booster 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5631</cp:revision>
  <dcterms:created xsi:type="dcterms:W3CDTF">2024-05-06T06:34:00Z</dcterms:created>
  <dcterms:modified xsi:type="dcterms:W3CDTF">2024-09-19T09:07:58Z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  <property fmtid="{D5CDD505-2E9C-101B-9397-08002B2CF9AE}" pid="5" name="MediaServiceImageTags">
    <vt:lpwstr/>
  </property>
</Properties>
</file>